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8"/>
  </p:notesMasterIdLst>
  <p:sldIdLst>
    <p:sldId id="256" r:id="rId2"/>
    <p:sldId id="272" r:id="rId3"/>
    <p:sldId id="426" r:id="rId4"/>
    <p:sldId id="259" r:id="rId5"/>
    <p:sldId id="428" r:id="rId6"/>
    <p:sldId id="427" r:id="rId7"/>
    <p:sldId id="397" r:id="rId8"/>
    <p:sldId id="431" r:id="rId9"/>
    <p:sldId id="261" r:id="rId10"/>
    <p:sldId id="430" r:id="rId11"/>
    <p:sldId id="268" r:id="rId12"/>
    <p:sldId id="279" r:id="rId13"/>
    <p:sldId id="282" r:id="rId14"/>
    <p:sldId id="283" r:id="rId15"/>
    <p:sldId id="271" r:id="rId16"/>
    <p:sldId id="413" r:id="rId17"/>
    <p:sldId id="270" r:id="rId18"/>
    <p:sldId id="429" r:id="rId19"/>
    <p:sldId id="275" r:id="rId20"/>
    <p:sldId id="280" r:id="rId21"/>
    <p:sldId id="277" r:id="rId22"/>
    <p:sldId id="276" r:id="rId23"/>
    <p:sldId id="281" r:id="rId24"/>
    <p:sldId id="284" r:id="rId25"/>
    <p:sldId id="372" r:id="rId26"/>
    <p:sldId id="401" r:id="rId27"/>
    <p:sldId id="417" r:id="rId28"/>
    <p:sldId id="288" r:id="rId29"/>
    <p:sldId id="348" r:id="rId30"/>
    <p:sldId id="367" r:id="rId31"/>
    <p:sldId id="368" r:id="rId32"/>
    <p:sldId id="351" r:id="rId33"/>
    <p:sldId id="369" r:id="rId34"/>
    <p:sldId id="350" r:id="rId35"/>
    <p:sldId id="363" r:id="rId36"/>
    <p:sldId id="364" r:id="rId37"/>
    <p:sldId id="356" r:id="rId38"/>
    <p:sldId id="365" r:id="rId39"/>
    <p:sldId id="370" r:id="rId40"/>
    <p:sldId id="371" r:id="rId41"/>
    <p:sldId id="287" r:id="rId42"/>
    <p:sldId id="298" r:id="rId43"/>
    <p:sldId id="420" r:id="rId44"/>
    <p:sldId id="421" r:id="rId45"/>
    <p:sldId id="423" r:id="rId46"/>
    <p:sldId id="422" r:id="rId47"/>
    <p:sldId id="292" r:id="rId48"/>
    <p:sldId id="296" r:id="rId49"/>
    <p:sldId id="295" r:id="rId50"/>
    <p:sldId id="407" r:id="rId51"/>
    <p:sldId id="297" r:id="rId52"/>
    <p:sldId id="300" r:id="rId53"/>
    <p:sldId id="302" r:id="rId54"/>
    <p:sldId id="303" r:id="rId55"/>
    <p:sldId id="304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23" r:id="rId64"/>
    <p:sldId id="324" r:id="rId65"/>
    <p:sldId id="326" r:id="rId66"/>
    <p:sldId id="377" r:id="rId67"/>
    <p:sldId id="376" r:id="rId68"/>
    <p:sldId id="327" r:id="rId69"/>
    <p:sldId id="337" r:id="rId70"/>
    <p:sldId id="289" r:id="rId71"/>
    <p:sldId id="338" r:id="rId72"/>
    <p:sldId id="330" r:id="rId73"/>
    <p:sldId id="331" r:id="rId74"/>
    <p:sldId id="342" r:id="rId75"/>
    <p:sldId id="332" r:id="rId76"/>
    <p:sldId id="357" r:id="rId77"/>
    <p:sldId id="346" r:id="rId78"/>
    <p:sldId id="347" r:id="rId79"/>
    <p:sldId id="354" r:id="rId80"/>
    <p:sldId id="361" r:id="rId81"/>
    <p:sldId id="291" r:id="rId82"/>
    <p:sldId id="390" r:id="rId83"/>
    <p:sldId id="358" r:id="rId84"/>
    <p:sldId id="359" r:id="rId85"/>
    <p:sldId id="378" r:id="rId86"/>
    <p:sldId id="380" r:id="rId87"/>
    <p:sldId id="381" r:id="rId88"/>
    <p:sldId id="382" r:id="rId89"/>
    <p:sldId id="389" r:id="rId90"/>
    <p:sldId id="392" r:id="rId91"/>
    <p:sldId id="360" r:id="rId92"/>
    <p:sldId id="393" r:id="rId93"/>
    <p:sldId id="394" r:id="rId94"/>
    <p:sldId id="395" r:id="rId95"/>
    <p:sldId id="396" r:id="rId96"/>
    <p:sldId id="404" r:id="rId97"/>
    <p:sldId id="290" r:id="rId98"/>
    <p:sldId id="257" r:id="rId99"/>
    <p:sldId id="403" r:id="rId100"/>
    <p:sldId id="293" r:id="rId101"/>
    <p:sldId id="262" r:id="rId102"/>
    <p:sldId id="328" r:id="rId103"/>
    <p:sldId id="341" r:id="rId104"/>
    <p:sldId id="343" r:id="rId105"/>
    <p:sldId id="344" r:id="rId106"/>
    <p:sldId id="373" r:id="rId107"/>
    <p:sldId id="374" r:id="rId108"/>
    <p:sldId id="383" r:id="rId109"/>
    <p:sldId id="384" r:id="rId110"/>
    <p:sldId id="385" r:id="rId111"/>
    <p:sldId id="386" r:id="rId112"/>
    <p:sldId id="387" r:id="rId113"/>
    <p:sldId id="388" r:id="rId114"/>
    <p:sldId id="405" r:id="rId115"/>
    <p:sldId id="408" r:id="rId116"/>
    <p:sldId id="409" r:id="rId117"/>
    <p:sldId id="410" r:id="rId118"/>
    <p:sldId id="411" r:id="rId119"/>
    <p:sldId id="412" r:id="rId120"/>
    <p:sldId id="414" r:id="rId121"/>
    <p:sldId id="415" r:id="rId122"/>
    <p:sldId id="416" r:id="rId123"/>
    <p:sldId id="418" r:id="rId124"/>
    <p:sldId id="419" r:id="rId125"/>
    <p:sldId id="424" r:id="rId126"/>
    <p:sldId id="425" r:id="rId12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FE"/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81294" autoAdjust="0"/>
  </p:normalViewPr>
  <p:slideViewPr>
    <p:cSldViewPr snapToGrid="0">
      <p:cViewPr varScale="1">
        <p:scale>
          <a:sx n="94" d="100"/>
          <a:sy n="94" d="100"/>
        </p:scale>
        <p:origin x="97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Relationship Id="rId4" Type="http://schemas.openxmlformats.org/officeDocument/2006/relationships/image" Target="../media/image13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Relationship Id="rId4" Type="http://schemas.openxmlformats.org/officeDocument/2006/relationships/image" Target="../media/image15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Relationship Id="rId6" Type="http://schemas.openxmlformats.org/officeDocument/2006/relationships/image" Target="../media/image160.emf"/><Relationship Id="rId5" Type="http://schemas.openxmlformats.org/officeDocument/2006/relationships/image" Target="../media/image159.emf"/><Relationship Id="rId4" Type="http://schemas.openxmlformats.org/officeDocument/2006/relationships/image" Target="../media/image158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164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10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28/05/2015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28/05/2015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28/05/2015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28/05/2015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28/05/2015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28/05/2015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28/05/2015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28/05/2015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10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10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6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34.vsdx"/><Relationship Id="rId7" Type="http://schemas.openxmlformats.org/officeDocument/2006/relationships/image" Target="../media/image100.emf"/><Relationship Id="rId12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Dessin_Microsoft_Visio35.vsdx"/><Relationship Id="rId11" Type="http://schemas.openxmlformats.org/officeDocument/2006/relationships/image" Target="../media/image1610.png"/><Relationship Id="rId5" Type="http://schemas.openxmlformats.org/officeDocument/2006/relationships/image" Target="../media/image160.png"/><Relationship Id="rId10" Type="http://schemas.openxmlformats.org/officeDocument/2006/relationships/package" Target="../embeddings/Dessin_Microsoft_Visio38.vsdx"/><Relationship Id="rId4" Type="http://schemas.openxmlformats.org/officeDocument/2006/relationships/image" Target="../media/image164.emf"/><Relationship Id="rId9" Type="http://schemas.openxmlformats.org/officeDocument/2006/relationships/package" Target="../embeddings/Dessin_Microsoft_Visio37.vsdx"/><Relationship Id="rId14" Type="http://schemas.openxmlformats.org/officeDocument/2006/relationships/image" Target="../media/image16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70.emf"/><Relationship Id="rId5" Type="http://schemas.openxmlformats.org/officeDocument/2006/relationships/package" Target="../embeddings/Dessin_Microsoft_Visio40.vsdx"/><Relationship Id="rId4" Type="http://schemas.openxmlformats.org/officeDocument/2006/relationships/image" Target="../media/image1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72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5.wdp"/><Relationship Id="rId4" Type="http://schemas.openxmlformats.org/officeDocument/2006/relationships/image" Target="../media/image61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image" Target="../media/image68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gif"/><Relationship Id="rId18" Type="http://schemas.openxmlformats.org/officeDocument/2006/relationships/image" Target="../media/image28.png"/><Relationship Id="rId3" Type="http://schemas.microsoft.com/office/2007/relationships/hdphoto" Target="../media/hdphoto2.wdp"/><Relationship Id="rId21" Type="http://schemas.openxmlformats.org/officeDocument/2006/relationships/image" Target="../media/image31.gif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10" Type="http://schemas.microsoft.com/office/2007/relationships/hdphoto" Target="../media/hdphoto4.wdp"/><Relationship Id="rId19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95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6.emf"/><Relationship Id="rId4" Type="http://schemas.openxmlformats.org/officeDocument/2006/relationships/package" Target="../embeddings/Dessin_Microsoft_Visio5.vsd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7.vsdx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1.vsdx"/><Relationship Id="rId13" Type="http://schemas.openxmlformats.org/officeDocument/2006/relationships/image" Target="../media/image850.png"/><Relationship Id="rId3" Type="http://schemas.openxmlformats.org/officeDocument/2006/relationships/package" Target="../embeddings/Dessin_Microsoft_Visio8.vsdx"/><Relationship Id="rId7" Type="http://schemas.openxmlformats.org/officeDocument/2006/relationships/package" Target="../embeddings/Dessin_Microsoft_Visio10.vsdx"/><Relationship Id="rId12" Type="http://schemas.openxmlformats.org/officeDocument/2006/relationships/image" Target="../media/image8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0.emf"/><Relationship Id="rId11" Type="http://schemas.openxmlformats.org/officeDocument/2006/relationships/image" Target="../media/image830.png"/><Relationship Id="rId5" Type="http://schemas.openxmlformats.org/officeDocument/2006/relationships/package" Target="../embeddings/Dessin_Microsoft_Visio9.vsdx"/><Relationship Id="rId10" Type="http://schemas.openxmlformats.org/officeDocument/2006/relationships/image" Target="../media/image820.png"/><Relationship Id="rId4" Type="http://schemas.openxmlformats.org/officeDocument/2006/relationships/image" Target="../media/image99.emf"/><Relationship Id="rId9" Type="http://schemas.openxmlformats.org/officeDocument/2006/relationships/package" Target="../embeddings/Dessin_Microsoft_Visio12.vsdx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5.vsdx"/><Relationship Id="rId13" Type="http://schemas.openxmlformats.org/officeDocument/2006/relationships/image" Target="../media/image900.png"/><Relationship Id="rId3" Type="http://schemas.openxmlformats.org/officeDocument/2006/relationships/package" Target="../embeddings/Dessin_Microsoft_Visio13.vsdx"/><Relationship Id="rId7" Type="http://schemas.openxmlformats.org/officeDocument/2006/relationships/image" Target="../media/image100.emf"/><Relationship Id="rId12" Type="http://schemas.openxmlformats.org/officeDocument/2006/relationships/image" Target="../media/image8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Dessin_Microsoft_Visio14.vsdx"/><Relationship Id="rId11" Type="http://schemas.openxmlformats.org/officeDocument/2006/relationships/image" Target="../media/image880.png"/><Relationship Id="rId5" Type="http://schemas.openxmlformats.org/officeDocument/2006/relationships/image" Target="../media/image870.png"/><Relationship Id="rId10" Type="http://schemas.openxmlformats.org/officeDocument/2006/relationships/package" Target="../embeddings/Dessin_Microsoft_Visio17.vsdx"/><Relationship Id="rId4" Type="http://schemas.openxmlformats.org/officeDocument/2006/relationships/image" Target="../media/image101.emf"/><Relationship Id="rId9" Type="http://schemas.openxmlformats.org/officeDocument/2006/relationships/package" Target="../embeddings/Dessin_Microsoft_Visio16.vsdx"/><Relationship Id="rId14" Type="http://schemas.openxmlformats.org/officeDocument/2006/relationships/image" Target="../media/image910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60.png"/><Relationship Id="rId5" Type="http://schemas.openxmlformats.org/officeDocument/2006/relationships/image" Target="../media/image102.emf"/><Relationship Id="rId4" Type="http://schemas.openxmlformats.org/officeDocument/2006/relationships/package" Target="../embeddings/Dessin_Microsoft_Visio18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4.png"/><Relationship Id="rId4" Type="http://schemas.openxmlformats.org/officeDocument/2006/relationships/image" Target="../media/image10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package" Target="../embeddings/Dessin_Microsoft_Visio20.vsdx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png"/><Relationship Id="rId5" Type="http://schemas.openxmlformats.org/officeDocument/2006/relationships/image" Target="../media/image70.png"/><Relationship Id="rId4" Type="http://schemas.openxmlformats.org/officeDocument/2006/relationships/image" Target="../media/image105.emf"/><Relationship Id="rId9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microsoft.com/office/2007/relationships/hdphoto" Target="../media/hdphoto10.wdp"/><Relationship Id="rId10" Type="http://schemas.openxmlformats.org/officeDocument/2006/relationships/image" Target="../media/image34.png"/><Relationship Id="rId4" Type="http://schemas.openxmlformats.org/officeDocument/2006/relationships/image" Target="../media/image90.png"/><Relationship Id="rId9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6.e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21.vsdx"/><Relationship Id="rId10" Type="http://schemas.openxmlformats.org/officeDocument/2006/relationships/image" Target="../media/image99.png"/><Relationship Id="rId4" Type="http://schemas.openxmlformats.org/officeDocument/2006/relationships/image" Target="../media/image37.png"/><Relationship Id="rId9" Type="http://schemas.openxmlformats.org/officeDocument/2006/relationships/image" Target="../media/image9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07.emf"/><Relationship Id="rId4" Type="http://schemas.openxmlformats.org/officeDocument/2006/relationships/package" Target="../embeddings/Dessin_Microsoft_Visio22.vsd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12" Type="http://schemas.openxmlformats.org/officeDocument/2006/relationships/image" Target="../media/image11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8.emf"/><Relationship Id="rId10" Type="http://schemas.openxmlformats.org/officeDocument/2006/relationships/image" Target="../media/image11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3.png"/><Relationship Id="rId1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27.emf"/><Relationship Id="rId4" Type="http://schemas.openxmlformats.org/officeDocument/2006/relationships/package" Target="../embeddings/Dessin_Microsoft_Visio23.vsd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28.emf"/><Relationship Id="rId4" Type="http://schemas.openxmlformats.org/officeDocument/2006/relationships/package" Target="../embeddings/Dessin_Microsoft_Visio24.vsdx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notesSlide" Target="../notesSlides/notesSlide9.xml"/><Relationship Id="rId7" Type="http://schemas.openxmlformats.org/officeDocument/2006/relationships/package" Target="../embeddings/Dessin_Microsoft_Visio2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notesSlide" Target="../notesSlides/notesSlide10.xml"/><Relationship Id="rId7" Type="http://schemas.openxmlformats.org/officeDocument/2006/relationships/package" Target="../embeddings/Dessin_Microsoft_Visio2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9.vsdx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2.emf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Dessin_Microsoft_Visio28.vsdx"/><Relationship Id="rId11" Type="http://schemas.openxmlformats.org/officeDocument/2006/relationships/image" Target="../media/image134.emf"/><Relationship Id="rId5" Type="http://schemas.openxmlformats.org/officeDocument/2006/relationships/image" Target="../media/image131.emf"/><Relationship Id="rId10" Type="http://schemas.openxmlformats.org/officeDocument/2006/relationships/package" Target="../embeddings/Dessin_Microsoft_Visio30.vsdx"/><Relationship Id="rId4" Type="http://schemas.openxmlformats.org/officeDocument/2006/relationships/package" Target="../embeddings/Dessin_Microsoft_Visio27.vsdx"/><Relationship Id="rId9" Type="http://schemas.openxmlformats.org/officeDocument/2006/relationships/image" Target="../media/image13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6.emf"/><Relationship Id="rId5" Type="http://schemas.openxmlformats.org/officeDocument/2006/relationships/package" Target="../embeddings/Dessin_Microsoft_Visio32.vsdx"/><Relationship Id="rId4" Type="http://schemas.openxmlformats.org/officeDocument/2006/relationships/image" Target="../media/image135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3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2.png"/><Relationship Id="rId5" Type="http://schemas.openxmlformats.org/officeDocument/2006/relationships/image" Target="../media/image141.jpeg"/><Relationship Id="rId4" Type="http://schemas.openxmlformats.org/officeDocument/2006/relationships/image" Target="../media/image140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34.png"/><Relationship Id="rId3" Type="http://schemas.openxmlformats.org/officeDocument/2006/relationships/image" Target="../media/image89.png"/><Relationship Id="rId7" Type="http://schemas.microsoft.com/office/2007/relationships/hdphoto" Target="../media/hdphoto10.wdp"/><Relationship Id="rId12" Type="http://schemas.microsoft.com/office/2007/relationships/hdphoto" Target="../media/hdphoto11.wdp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2.png"/><Relationship Id="rId5" Type="http://schemas.microsoft.com/office/2007/relationships/hdphoto" Target="../media/hdphoto14.wdp"/><Relationship Id="rId10" Type="http://schemas.openxmlformats.org/officeDocument/2006/relationships/image" Target="../media/image91.png"/><Relationship Id="rId4" Type="http://schemas.openxmlformats.org/officeDocument/2006/relationships/image" Target="../media/image147.png"/><Relationship Id="rId9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49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50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2.emf"/><Relationship Id="rId11" Type="http://schemas.openxmlformats.org/officeDocument/2006/relationships/image" Target="../media/image154.e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51.emf"/><Relationship Id="rId9" Type="http://schemas.openxmlformats.org/officeDocument/2006/relationships/oleObject" Target="../embeddings/oleObject8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6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58.emf"/><Relationship Id="rId4" Type="http://schemas.openxmlformats.org/officeDocument/2006/relationships/image" Target="../media/image155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6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7" Type="http://schemas.openxmlformats.org/officeDocument/2006/relationships/image" Target="../media/image163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eg"/><Relationship Id="rId5" Type="http://schemas.openxmlformats.org/officeDocument/2006/relationships/image" Target="../media/image75.jpeg"/><Relationship Id="rId4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56815" y="4452579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489" y="2347784"/>
            <a:ext cx="2917452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2110004" y="2360506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3577996" y="2249830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èche droite 43"/>
          <p:cNvSpPr/>
          <p:nvPr/>
        </p:nvSpPr>
        <p:spPr>
          <a:xfrm>
            <a:off x="3233617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5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5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6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7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8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106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676525"/>
            <a:ext cx="8648700" cy="1885950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r>
              <a:rPr lang="fr-FR" b="1" dirty="0" smtClean="0"/>
              <a:t>: </a:t>
            </a:r>
            <a:r>
              <a:rPr lang="fr-FR" dirty="0" err="1" smtClean="0"/>
              <a:t>sequence</a:t>
            </a:r>
            <a:r>
              <a:rPr lang="fr-FR" dirty="0" smtClean="0"/>
              <a:t> of spatial and temporal </a:t>
            </a:r>
            <a:r>
              <a:rPr lang="fr-FR" dirty="0" err="1" smtClean="0"/>
              <a:t>cuts</a:t>
            </a:r>
            <a:endParaRPr lang="fr-FR" dirty="0" smtClean="0"/>
          </a:p>
          <a:p>
            <a:r>
              <a:rPr lang="fr-FR" b="1" dirty="0" err="1" smtClean="0"/>
              <a:t>Aggregation</a:t>
            </a:r>
            <a:r>
              <a:rPr lang="fr-FR" b="1" dirty="0" smtClean="0"/>
              <a:t>, redistribution: </a:t>
            </a:r>
            <a:r>
              <a:rPr lang="fr-FR" dirty="0" err="1" smtClean="0"/>
              <a:t>principle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temporal </a:t>
            </a:r>
            <a:r>
              <a:rPr lang="fr-FR" dirty="0" err="1" smtClean="0"/>
              <a:t>algorithm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7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4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43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: 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r>
              <a:rPr lang="fr-FR" b="1" dirty="0" err="1">
                <a:solidFill>
                  <a:schemeClr val="bg1"/>
                </a:solidFill>
              </a:rPr>
              <a:t>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8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9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0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126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49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5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84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5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</a:t>
            </a:r>
            <a:r>
              <a:rPr lang="fr-FR" sz="3600" dirty="0" err="1" smtClean="0"/>
              <a:t>Shneiderman’s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Ocelotl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25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</a:t>
            </a:r>
          </a:p>
          <a:p>
            <a:r>
              <a:rPr lang="fr-FR" dirty="0" err="1" smtClean="0"/>
              <a:t>Spatiotemporal</a:t>
            </a:r>
            <a:endParaRPr lang="fr-FR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1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  <p:sp>
        <p:nvSpPr>
          <p:cNvPr id="45" name="Multiplier 44"/>
          <p:cNvSpPr/>
          <p:nvPr/>
        </p:nvSpPr>
        <p:spPr>
          <a:xfrm>
            <a:off x="6570504" y="5546103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…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846320" y="5778500"/>
            <a:ext cx="369443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…to </a:t>
            </a:r>
            <a:r>
              <a:rPr lang="fr-FR" dirty="0" err="1" smtClean="0"/>
              <a:t>analyze</a:t>
            </a:r>
            <a:endParaRPr lang="fr-FR" dirty="0"/>
          </a:p>
        </p:txBody>
      </p:sp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Quantity</a:t>
                </a:r>
                <a:r>
                  <a:rPr lang="fr-FR" sz="2000" dirty="0"/>
                  <a:t> 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5251" b="-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635" t="-7692" r="-705" b="-506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440" y="2525485"/>
            <a:ext cx="8648700" cy="3294743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Reduce</a:t>
            </a:r>
            <a:r>
              <a:rPr lang="fr-FR" b="1" dirty="0" smtClean="0"/>
              <a:t> </a:t>
            </a:r>
            <a:r>
              <a:rPr lang="fr-FR" dirty="0" smtClean="0"/>
              <a:t>set of </a:t>
            </a:r>
            <a:r>
              <a:rPr lang="fr-FR" b="1" dirty="0" smtClean="0"/>
              <a:t> partition </a:t>
            </a:r>
            <a:r>
              <a:rPr lang="fr-FR" dirty="0" smtClean="0"/>
              <a:t>size</a:t>
            </a:r>
          </a:p>
          <a:p>
            <a:r>
              <a:rPr lang="fr-FR" b="1" dirty="0" err="1" smtClean="0"/>
              <a:t>Decrease</a:t>
            </a:r>
            <a:r>
              <a:rPr lang="fr-FR" dirty="0" smtClean="0"/>
              <a:t> </a:t>
            </a:r>
            <a:r>
              <a:rPr lang="fr-FR" dirty="0" err="1" smtClean="0"/>
              <a:t>algorithmic</a:t>
            </a:r>
            <a:r>
              <a:rPr lang="fr-FR" dirty="0" smtClean="0"/>
              <a:t> </a:t>
            </a:r>
            <a:r>
              <a:rPr lang="fr-FR" b="1" dirty="0" err="1" smtClean="0"/>
              <a:t>complexity</a:t>
            </a:r>
            <a:endParaRPr lang="fr-FR" b="1" dirty="0" smtClean="0"/>
          </a:p>
          <a:p>
            <a:r>
              <a:rPr lang="fr-FR" dirty="0" err="1" smtClean="0"/>
              <a:t>Bring</a:t>
            </a:r>
            <a:r>
              <a:rPr lang="fr-FR" dirty="0" smtClean="0"/>
              <a:t> </a:t>
            </a:r>
            <a:r>
              <a:rPr lang="fr-FR" b="1" dirty="0" err="1" smtClean="0"/>
              <a:t>coherence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err="1" smtClean="0"/>
              <a:t>syntaxic</a:t>
            </a:r>
            <a:r>
              <a:rPr lang="fr-FR" dirty="0" smtClean="0"/>
              <a:t> and </a:t>
            </a:r>
            <a:r>
              <a:rPr lang="fr-FR" b="1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characteristics</a:t>
            </a:r>
            <a:r>
              <a:rPr lang="fr-FR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lipse 53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stCxn id="5" idx="3"/>
            <a:endCxn id="15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5" idx="5"/>
            <a:endCxn id="8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8" idx="3"/>
            <a:endCxn id="9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4"/>
            <a:endCxn id="14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8" idx="5"/>
            <a:endCxn id="10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5" idx="5"/>
            <a:endCxn id="17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3"/>
            <a:endCxn id="16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20" idx="3"/>
            <a:endCxn id="30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20" idx="5"/>
            <a:endCxn id="23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3" idx="3"/>
            <a:endCxn id="24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3" idx="4"/>
            <a:endCxn id="29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23" idx="5"/>
            <a:endCxn id="25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/>
          <p:cNvCxnSpPr>
            <a:stCxn id="30" idx="5"/>
            <a:endCxn id="32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30" idx="3"/>
            <a:endCxn id="31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avec flèche 35"/>
          <p:cNvCxnSpPr>
            <a:stCxn id="35" idx="3"/>
            <a:endCxn id="45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35" idx="5"/>
            <a:endCxn id="38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38" idx="3"/>
            <a:endCxn id="39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38" idx="4"/>
            <a:endCxn id="44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38" idx="5"/>
            <a:endCxn id="40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>
            <a:stCxn id="45" idx="5"/>
            <a:endCxn id="47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45" idx="3"/>
            <a:endCxn id="46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57" name="Connecteur droit avec flèche 56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6065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78" y="2912941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7681640" y="3497567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837713" y="4039977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97462" y="178397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5424024" y="159427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5410743" y="138657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5421990" y="118873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4994189" y="232113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6582168" y="128963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178423" y="404625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 smtClean="0"/>
              <a:t>events</a:t>
            </a:r>
            <a:r>
              <a:rPr lang="fr-FR" b="1" dirty="0" smtClean="0"/>
              <a:t>/s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023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5804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104409" y="1598940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381088" y="3659697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 smtClean="0"/>
              <a:t>events</a:t>
            </a:r>
            <a:r>
              <a:rPr lang="fr-FR" b="1" dirty="0" smtClean="0"/>
              <a:t>/s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2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2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2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3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2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3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4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5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2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1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Complex</a:t>
            </a:r>
            <a:r>
              <a:rPr lang="fr-FR" sz="2400" b="1" dirty="0" smtClean="0"/>
              <a:t> system/application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Visualization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3637280" y="5339280"/>
            <a:ext cx="87921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1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54" y="385257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391480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2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Bar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Colored</a:t>
            </a:r>
            <a:endParaRPr lang="fr-FR" dirty="0" smtClean="0"/>
          </a:p>
          <a:p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Stacked</a:t>
            </a:r>
            <a:r>
              <a:rPr lang="fr-FR" dirty="0" smtClean="0"/>
              <a:t> bar</a:t>
            </a:r>
          </a:p>
          <a:p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2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501337"/>
              </p:ext>
            </p:extLst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7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7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 running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1534526"/>
            <a:ext cx="4259943" cy="170397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4652374"/>
            <a:ext cx="4259944" cy="17039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90" y="3098483"/>
            <a:ext cx="4230924" cy="16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9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1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3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40505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79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0" name="Visio" r:id="rId6" imgW="7753270" imgH="5953118" progId="Visio.Drawing.15">
                  <p:embed/>
                </p:oleObj>
              </mc:Choice>
              <mc:Fallback>
                <p:oleObj name="Visio" r:id="rId6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1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2" name="Visio" r:id="rId10" imgW="7143904" imgH="5343623" progId="Visio.Drawing.15">
                  <p:embed/>
                </p:oleObj>
              </mc:Choice>
              <mc:Fallback>
                <p:oleObj name="Visio" r:id="rId10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6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7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Upper</a:t>
            </a:r>
            <a:r>
              <a:rPr lang="fr-FR" dirty="0" smtClean="0"/>
              <a:t> Gauss </a:t>
            </a:r>
            <a:r>
              <a:rPr lang="fr-FR" dirty="0" err="1" smtClean="0"/>
              <a:t>Siedel</a:t>
            </a:r>
            <a:r>
              <a:rPr lang="fr-FR" dirty="0" smtClean="0"/>
              <a:t> on G5K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635126"/>
            <a:ext cx="904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5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8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solidFill>
            <a:schemeClr val="accent2"/>
          </a:solidFill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598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solidFill>
            <a:srgbClr val="FF0000"/>
          </a:solidFill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solidFill>
            <a:srgbClr val="FF0000"/>
          </a:solidFill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494"/>
            <a:ext cx="8026398" cy="451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contenu 5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867071"/>
              </p:ext>
            </p:extLst>
          </p:nvPr>
        </p:nvGraphicFramePr>
        <p:xfrm>
          <a:off x="1814" y="1600427"/>
          <a:ext cx="9153071" cy="4576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5" name="Acrobat Document" r:id="rId3" imgW="5486400" imgH="2743083" progId="AcroExch.Document.11">
                  <p:embed/>
                </p:oleObj>
              </mc:Choice>
              <mc:Fallback>
                <p:oleObj name="Acrobat Document" r:id="rId3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4" y="1600427"/>
                        <a:ext cx="9153071" cy="4576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Cache Performance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802217"/>
              </p:ext>
            </p:extLst>
          </p:nvPr>
        </p:nvGraphicFramePr>
        <p:xfrm>
          <a:off x="104328" y="1487491"/>
          <a:ext cx="9039672" cy="451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0" name="Acrobat Document" r:id="rId3" imgW="5486400" imgH="2743083" progId="AcroExch.Document.11">
                  <p:embed/>
                </p:oleObj>
              </mc:Choice>
              <mc:Fallback>
                <p:oleObj name="Acrobat Document" r:id="rId3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28" y="1487491"/>
                        <a:ext cx="9039672" cy="4519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284226"/>
              </p:ext>
            </p:extLst>
          </p:nvPr>
        </p:nvGraphicFramePr>
        <p:xfrm>
          <a:off x="811326" y="1194991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6" name="Acrobat Document" r:id="rId3" imgW="3152486" imgH="1847798" progId="AcroExch.Document.11">
                  <p:embed/>
                </p:oleObj>
              </mc:Choice>
              <mc:Fallback>
                <p:oleObj name="Acrobat Document" r:id="rId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6" y="1194991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31568"/>
              </p:ext>
            </p:extLst>
          </p:nvPr>
        </p:nvGraphicFramePr>
        <p:xfrm>
          <a:off x="83967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7" name="Acrobat Document" r:id="rId5" imgW="3152486" imgH="1847798" progId="AcroExch.Document.11">
                  <p:embed/>
                </p:oleObj>
              </mc:Choice>
              <mc:Fallback>
                <p:oleObj name="Acrobat Document" r:id="rId5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67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487391"/>
              </p:ext>
            </p:extLst>
          </p:nvPr>
        </p:nvGraphicFramePr>
        <p:xfrm>
          <a:off x="475008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8" name="Acrobat Document" r:id="rId7" imgW="3152486" imgH="1847798" progId="AcroExch.Document.11">
                  <p:embed/>
                </p:oleObj>
              </mc:Choice>
              <mc:Fallback>
                <p:oleObj name="Acrobat Document" r:id="rId7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008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561712"/>
              </p:ext>
            </p:extLst>
          </p:nvPr>
        </p:nvGraphicFramePr>
        <p:xfrm>
          <a:off x="2768033" y="5010150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9" name="Acrobat Document" r:id="rId9" imgW="3152486" imgH="1847798" progId="AcroExch.Document.11">
                  <p:embed/>
                </p:oleObj>
              </mc:Choice>
              <mc:Fallback>
                <p:oleObj name="Acrobat Document" r:id="rId9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033" y="5010150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1681"/>
              </p:ext>
            </p:extLst>
          </p:nvPr>
        </p:nvGraphicFramePr>
        <p:xfrm>
          <a:off x="4705634" y="1221297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0" name="Acrobat Document" r:id="rId10" imgW="3152486" imgH="1847798" progId="AcroExch.Document.11">
                  <p:embed/>
                </p:oleObj>
              </mc:Choice>
              <mc:Fallback>
                <p:oleObj name="Acrobat Document" r:id="rId10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05634" y="1221297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089956"/>
              </p:ext>
            </p:extLst>
          </p:nvPr>
        </p:nvGraphicFramePr>
        <p:xfrm>
          <a:off x="358774" y="3395659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0" name="Acrobat Document" r:id="rId3" imgW="3152486" imgH="1847798" progId="AcroExch.Document.11">
                  <p:embed/>
                </p:oleObj>
              </mc:Choice>
              <mc:Fallback>
                <p:oleObj name="Acrobat Document" r:id="rId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774" y="3395659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062949"/>
              </p:ext>
            </p:extLst>
          </p:nvPr>
        </p:nvGraphicFramePr>
        <p:xfrm>
          <a:off x="3090862" y="3413122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1" name="Acrobat Document" r:id="rId5" imgW="3152486" imgH="1847798" progId="AcroExch.Document.11">
                  <p:embed/>
                </p:oleObj>
              </mc:Choice>
              <mc:Fallback>
                <p:oleObj name="Acrobat Document" r:id="rId5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0862" y="3413122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39804"/>
              </p:ext>
            </p:extLst>
          </p:nvPr>
        </p:nvGraphicFramePr>
        <p:xfrm>
          <a:off x="3752850" y="142795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2" name="Acrobat Document" r:id="rId7" imgW="3152486" imgH="1847798" progId="AcroExch.Document.11">
                  <p:embed/>
                </p:oleObj>
              </mc:Choice>
              <mc:Fallback>
                <p:oleObj name="Acrobat Document" r:id="rId7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2850" y="142795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346108"/>
              </p:ext>
            </p:extLst>
          </p:nvPr>
        </p:nvGraphicFramePr>
        <p:xfrm>
          <a:off x="600074" y="142795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3" name="Acrobat Document" r:id="rId9" imgW="3152486" imgH="1847798" progId="AcroExch.Document.11">
                  <p:embed/>
                </p:oleObj>
              </mc:Choice>
              <mc:Fallback>
                <p:oleObj name="Acrobat Document" r:id="rId9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0074" y="142795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259416"/>
              </p:ext>
            </p:extLst>
          </p:nvPr>
        </p:nvGraphicFramePr>
        <p:xfrm>
          <a:off x="6905625" y="1329534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4" name="Acrobat Document" r:id="rId11" imgW="3152486" imgH="1847798" progId="AcroExch.Document.11">
                  <p:embed/>
                </p:oleObj>
              </mc:Choice>
              <mc:Fallback>
                <p:oleObj name="Acrobat Document" r:id="rId11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05625" y="1329534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1205"/>
              </p:ext>
            </p:extLst>
          </p:nvPr>
        </p:nvGraphicFramePr>
        <p:xfrm>
          <a:off x="600073" y="5316531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5" name="Acrobat Document" r:id="rId13" imgW="3152486" imgH="1847798" progId="AcroExch.Document.11">
                  <p:embed/>
                </p:oleObj>
              </mc:Choice>
              <mc:Fallback>
                <p:oleObj name="Acrobat Document" r:id="rId1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0073" y="5316531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44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practical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740351" y="4903564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8" y="4748213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211774" y="4743061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93" y="474821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680527" y="4886879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4" y="4392610"/>
            <a:ext cx="1428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5153</TotalTime>
  <Words>2167</Words>
  <Application>Microsoft Office PowerPoint</Application>
  <PresentationFormat>Affichage à l'écran (4:3)</PresentationFormat>
  <Paragraphs>1111</Paragraphs>
  <Slides>126</Slides>
  <Notes>14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126</vt:i4>
      </vt:variant>
    </vt:vector>
  </HeadingPairs>
  <TitlesOfParts>
    <vt:vector size="137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Dessin Microsoft Visio</vt:lpstr>
      <vt:lpstr>Acrobat Document</vt:lpstr>
      <vt:lpstr>Agrégation spatiotemporelle pour la visualisation de traces d’exécution</vt:lpstr>
      <vt:lpstr>Context</vt:lpstr>
      <vt:lpstr>Systems and applications become more and more complex…</vt:lpstr>
      <vt:lpstr>Embedded systems</vt:lpstr>
      <vt:lpstr>Parallel systems</vt:lpstr>
      <vt:lpstr>Trace Analysis</vt:lpstr>
      <vt:lpstr>Main thread</vt:lpstr>
      <vt:lpstr>TS Record use case</vt:lpstr>
      <vt:lpstr>May the quality of service be with you</vt:lpstr>
      <vt:lpstr>TS Record use case</vt:lpstr>
      <vt:lpstr>How to analyze this application?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Présentation PowerPoint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Shneiderman’s with Ocelotl</vt:lpstr>
      <vt:lpstr>Overview</vt:lpstr>
      <vt:lpstr>Explain</vt:lpstr>
      <vt:lpstr>Lamarche-Perrin’s Method</vt:lpstr>
      <vt:lpstr>Multi agent system analysis</vt:lpstr>
      <vt:lpstr>Multi agent system analysis</vt:lpstr>
      <vt:lpstr>Lamarche-Perrin’s method</vt:lpstr>
      <vt:lpstr>From the partition to the interpretation</vt:lpstr>
      <vt:lpstr>How to choose the « good » partitions?</vt:lpstr>
      <vt:lpstr>Notations</vt:lpstr>
      <vt:lpstr>Complexity reduction</vt:lpstr>
      <vt:lpstr>Information Loss</vt:lpstr>
      <vt:lpstr>Parametrized Information Criterion</vt:lpstr>
      <vt:lpstr>Constrain the set of partitions</vt:lpstr>
      <vt:lpstr>Ex: Hierarchical aggregation</vt:lpstr>
      <vt:lpstr>Ex: Ordered set aggregation</vt:lpstr>
      <vt:lpstr>Temporal Analysis</vt:lpstr>
      <vt:lpstr>Interest of Temporal Analysis</vt:lpstr>
      <vt:lpstr>How to adapt LP method to trace analysis</vt:lpstr>
      <vt:lpstr>How to adapt LP method to trace analysis</vt:lpstr>
      <vt:lpstr>Information contained in traces</vt:lpstr>
      <vt:lpstr>How to adapt LP method to trace analysis</vt:lpstr>
      <vt:lpstr>How to adapt LP method to trace analysis?</vt:lpstr>
      <vt:lpstr>Build a microscopic model from the trace</vt:lpstr>
      <vt:lpstr>Build a microscopic model from the trace</vt:lpstr>
      <vt:lpstr>Information contained in traces</vt:lpstr>
      <vt:lpstr>Microscopic model structure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Visualize the trace abstraction</vt:lpstr>
      <vt:lpstr>Stacked bar chart visual aggregation</vt:lpstr>
      <vt:lpstr>Example of analyses</vt:lpstr>
      <vt:lpstr>Main thread</vt:lpstr>
      <vt:lpstr>TS Record analysis</vt:lpstr>
      <vt:lpstr>Conjugate Gradient running on G5K</vt:lpstr>
      <vt:lpstr>We need some space!</vt:lpstr>
      <vt:lpstr>Spatiotemporal Analysis</vt:lpstr>
      <vt:lpstr>Hardware/software hierarchy</vt:lpstr>
      <vt:lpstr>Build a microscopic model from the trace</vt:lpstr>
      <vt:lpstr>Microscopic model structure</vt:lpstr>
      <vt:lpstr>Hierarchize the spatial dimension</vt:lpstr>
      <vt:lpstr>Aggregate the microscopic model</vt:lpstr>
      <vt:lpstr>Forbidden Aggregates</vt:lpstr>
      <vt:lpstr>Visualize the abstraction</vt:lpstr>
      <vt:lpstr>Visual aggregation</vt:lpstr>
      <vt:lpstr>Example of analyses</vt:lpstr>
      <vt:lpstr>Lower Upper Gauss Siedel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Cache Performance</vt:lpstr>
      <vt:lpstr>Temporal Aggregation</vt:lpstr>
      <vt:lpstr>Spatiotemporal Aggregation</vt:lpstr>
      <vt:lpstr>In practical…</vt:lpstr>
      <vt:lpstr>Conclusion</vt:lpstr>
      <vt:lpstr>Publications</vt:lpstr>
      <vt:lpstr>Thanks</vt:lpstr>
      <vt:lpstr>Backup</vt:lpstr>
      <vt:lpstr>Main thread: a recording application</vt:lpstr>
      <vt:lpstr>How to adapt LP method to spatiotemporal analysis?</vt:lpstr>
      <vt:lpstr>Microscopic model building</vt:lpstr>
      <vt:lpstr>Quality computation</vt:lpstr>
      <vt:lpstr>Best cut computation</vt:lpstr>
      <vt:lpstr>Quality computation </vt:lpstr>
      <vt:lpstr>Aggregation algorithm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  <vt:lpstr>Complexity of multimedia applications</vt:lpstr>
      <vt:lpstr>Elmqvist &amp; Fekete’s criteria</vt:lpstr>
      <vt:lpstr>Overview: contributions</vt:lpstr>
      <vt:lpstr>Ocelotl Analysis Tool</vt:lpstr>
      <vt:lpstr>How to build a polynomial algorithm?</vt:lpstr>
      <vt:lpstr>Visualize structure and temporal behavior</vt:lpstr>
      <vt:lpstr>Best Partition problem</vt:lpstr>
      <vt:lpstr>Interest of spatiotemporal analysis</vt:lpstr>
      <vt:lpstr>Fill the microscopic model</vt:lpstr>
      <vt:lpstr>Partition the population</vt:lpstr>
      <vt:lpstr>Complexity</vt:lpstr>
      <vt:lpstr>In a few words…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459</cp:revision>
  <dcterms:created xsi:type="dcterms:W3CDTF">2015-05-04T13:17:04Z</dcterms:created>
  <dcterms:modified xsi:type="dcterms:W3CDTF">2015-05-28T12:02:33Z</dcterms:modified>
</cp:coreProperties>
</file>